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68" r:id="rId2"/>
    <p:sldId id="304" r:id="rId3"/>
    <p:sldId id="305" r:id="rId4"/>
    <p:sldId id="307" r:id="rId5"/>
    <p:sldId id="306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0" r:id="rId19"/>
    <p:sldId id="321" r:id="rId20"/>
    <p:sldId id="322" r:id="rId21"/>
    <p:sldId id="323" r:id="rId22"/>
    <p:sldId id="324" r:id="rId23"/>
    <p:sldId id="325" r:id="rId24"/>
    <p:sldId id="326" r:id="rId25"/>
    <p:sldId id="327" r:id="rId26"/>
    <p:sldId id="32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44500"/>
    <a:srgbClr val="3E3D3C"/>
    <a:srgbClr val="6F777D"/>
    <a:srgbClr val="E8E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131" autoAdjust="0"/>
  </p:normalViewPr>
  <p:slideViewPr>
    <p:cSldViewPr snapToGrid="0" snapToObjects="1" showGuides="1">
      <p:cViewPr varScale="1">
        <p:scale>
          <a:sx n="82" d="100"/>
          <a:sy n="82" d="100"/>
        </p:scale>
        <p:origin x="720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 showGuides="1">
      <p:cViewPr varScale="1">
        <p:scale>
          <a:sx n="168" d="100"/>
          <a:sy n="168" d="100"/>
        </p:scale>
        <p:origin x="499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4B0E00-9206-3A4E-AD6C-96DEFB21C943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22BF1-4B9E-BC44-AF37-A026AB48E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6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tiff>
</file>

<file path=ppt/media/image16.tiff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8FCD27-4B6F-264E-84EB-01FB92F2B3E8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AE360-FF46-004C-BFD2-6B36BE4CB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49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AE360-FF46-004C-BFD2-6B36BE4CBC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73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AE360-FF46-004C-BFD2-6B36BE4CBC0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729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range color field [design object]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"/>
          <p:cNvSpPr>
            <a:spLocks noGrp="1"/>
          </p:cNvSpPr>
          <p:nvPr>
            <p:ph type="sldNum" sz="quarter" idx="10"/>
          </p:nvPr>
        </p:nvSpPr>
        <p:spPr>
          <a:xfrm>
            <a:off x="10980234" y="6325460"/>
            <a:ext cx="754565" cy="365125"/>
          </a:xfrm>
        </p:spPr>
        <p:txBody>
          <a:bodyPr/>
          <a:lstStyle/>
          <a:p>
            <a:fld id="{F343A32A-436A-8143-8894-653E984578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Presentation Title"/>
          <p:cNvSpPr>
            <a:spLocks noGrp="1"/>
          </p:cNvSpPr>
          <p:nvPr>
            <p:ph type="title" hasCustomPrompt="1"/>
          </p:nvPr>
        </p:nvSpPr>
        <p:spPr>
          <a:xfrm>
            <a:off x="457200" y="2362200"/>
            <a:ext cx="5060092" cy="24447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4400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Presentation Title</a:t>
            </a:r>
          </a:p>
        </p:txBody>
      </p:sp>
      <p:sp>
        <p:nvSpPr>
          <p:cNvPr id="20" name="Picture"/>
          <p:cNvSpPr>
            <a:spLocks noGrp="1"/>
          </p:cNvSpPr>
          <p:nvPr>
            <p:ph type="pic" sz="quarter" idx="15" hasCustomPrompt="1"/>
          </p:nvPr>
        </p:nvSpPr>
        <p:spPr>
          <a:xfrm>
            <a:off x="6091706" y="0"/>
            <a:ext cx="6100293" cy="68580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 baseline="0"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r>
              <a:rPr lang="en-US" dirty="0"/>
              <a:t>Drag photo here or click image icon to select a photo</a:t>
            </a:r>
          </a:p>
        </p:txBody>
      </p:sp>
      <p:sp>
        <p:nvSpPr>
          <p:cNvPr id="13" name="Presenter’s Name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5181601"/>
            <a:ext cx="5060092" cy="3607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baseline="0">
                <a:solidFill>
                  <a:schemeClr val="bg1"/>
                </a:solidFill>
                <a:latin typeface="Trebuchet MS" charset="0"/>
                <a:ea typeface="Trebuchet MS" charset="0"/>
                <a:cs typeface="Trebuchet MS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Presenter’s Name </a:t>
            </a:r>
          </a:p>
        </p:txBody>
      </p:sp>
      <p:sp>
        <p:nvSpPr>
          <p:cNvPr id="15" name="Presenter’s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5567346"/>
            <a:ext cx="5060092" cy="6507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i="1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Presenter’s Title</a:t>
            </a:r>
          </a:p>
        </p:txBody>
      </p:sp>
      <p:pic>
        <p:nvPicPr>
          <p:cNvPr id="18" name="Syracuse University logo" descr="Official Syracuse University identity wordmark" title="Syracuse University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17" y="561560"/>
            <a:ext cx="2550368" cy="384302"/>
          </a:xfrm>
          <a:prstGeom prst="rect">
            <a:avLst/>
          </a:prstGeom>
        </p:spPr>
      </p:pic>
      <p:sp>
        <p:nvSpPr>
          <p:cNvPr id="7" name="Syracuse University Division Name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" y="914400"/>
            <a:ext cx="5060092" cy="61221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Trebuchet MS" charset="0"/>
                <a:ea typeface="Trebuchet MS" charset="0"/>
                <a:cs typeface="Trebuchet MS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School, Division, Office or Department Name, if applicable</a:t>
            </a:r>
          </a:p>
        </p:txBody>
      </p:sp>
      <p:sp>
        <p:nvSpPr>
          <p:cNvPr id="16" name="Date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6369449"/>
            <a:ext cx="5060092" cy="250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="0" baseline="0">
                <a:solidFill>
                  <a:schemeClr val="bg1"/>
                </a:solidFill>
                <a:latin typeface="Trebuchet MS" charset="0"/>
                <a:ea typeface="Trebuchet MS" charset="0"/>
                <a:cs typeface="Trebuchet MS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11" name="Hairline rule [design object]"/>
          <p:cNvCxnSpPr/>
          <p:nvPr userDrawn="1"/>
        </p:nvCxnSpPr>
        <p:spPr>
          <a:xfrm>
            <a:off x="562234" y="6196912"/>
            <a:ext cx="49056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49130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34354"/>
            <a:ext cx="838782" cy="356231"/>
          </a:xfrm>
        </p:spPr>
        <p:txBody>
          <a:bodyPr/>
          <a:lstStyle>
            <a:lvl1pPr>
              <a:defRPr b="0"/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  <a:prstGeom prst="rect">
            <a:avLst/>
          </a:prstGeo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, if applicable"/>
          <p:cNvSpPr>
            <a:spLocks noGrp="1"/>
          </p:cNvSpPr>
          <p:nvPr>
            <p:ph sz="quarter" idx="16" hasCustomPrompt="1"/>
          </p:nvPr>
        </p:nvSpPr>
        <p:spPr>
          <a:xfrm>
            <a:off x="457200" y="1093152"/>
            <a:ext cx="10438818" cy="4612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i="1">
                <a:solidFill>
                  <a:srgbClr val="3E3D3C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subtitle, if applicable</a:t>
            </a:r>
          </a:p>
        </p:txBody>
      </p:sp>
      <p:sp>
        <p:nvSpPr>
          <p:cNvPr id="12" name="Main slide content text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1876680"/>
            <a:ext cx="10438818" cy="37813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3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11" name="Division Name, if applicable"/>
          <p:cNvSpPr>
            <a:spLocks noGrp="1"/>
          </p:cNvSpPr>
          <p:nvPr>
            <p:ph type="body" sz="quarter" idx="21" hasCustomPrompt="1"/>
          </p:nvPr>
        </p:nvSpPr>
        <p:spPr>
          <a:xfrm>
            <a:off x="1988966" y="6334354"/>
            <a:ext cx="8907052" cy="35940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000">
                <a:solidFill>
                  <a:srgbClr val="6F777D"/>
                </a:solidFill>
                <a:latin typeface="Trebuchet MS" charset="0"/>
                <a:ea typeface="Trebuchet MS" charset="0"/>
                <a:cs typeface="Trebuchet MS" charset="0"/>
              </a:defRPr>
            </a:lvl1pPr>
            <a:lvl2pPr marL="4572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2pPr>
            <a:lvl3pPr marL="9144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3pPr>
            <a:lvl4pPr marL="13716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4pPr>
            <a:lvl5pPr marL="18288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5pPr>
          </a:lstStyle>
          <a:p>
            <a:pPr lvl="0"/>
            <a:r>
              <a:rPr lang="en-US" dirty="0"/>
              <a:t>Click to add Division or Department Name, if applicable</a:t>
            </a:r>
          </a:p>
        </p:txBody>
      </p:sp>
    </p:spTree>
    <p:extLst>
      <p:ext uri="{BB962C8B-B14F-4D97-AF65-F5344CB8AC3E}">
        <p14:creationId xmlns:p14="http://schemas.microsoft.com/office/powerpoint/2010/main" val="168820404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/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range color field [design object]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2" cy="365125"/>
          </a:xfrm>
        </p:spPr>
        <p:txBody>
          <a:bodyPr/>
          <a:lstStyle>
            <a:lvl1pPr>
              <a:defRPr b="0"/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Section Title text"/>
          <p:cNvSpPr>
            <a:spLocks noGrp="1"/>
          </p:cNvSpPr>
          <p:nvPr>
            <p:ph type="title" hasCustomPrompt="1"/>
          </p:nvPr>
        </p:nvSpPr>
        <p:spPr>
          <a:xfrm>
            <a:off x="457200" y="2362200"/>
            <a:ext cx="5060092" cy="24447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4400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Picture"/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1"/>
            <a:ext cx="6096000" cy="6196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r>
              <a:rPr lang="en-US" dirty="0"/>
              <a:t>Drag photo here or click image icon to select a photo</a:t>
            </a:r>
          </a:p>
        </p:txBody>
      </p:sp>
      <p:pic>
        <p:nvPicPr>
          <p:cNvPr id="19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21" name="Division, if applicable"/>
          <p:cNvSpPr>
            <a:spLocks noGrp="1"/>
          </p:cNvSpPr>
          <p:nvPr>
            <p:ph type="body" sz="quarter" idx="15" hasCustomPrompt="1"/>
          </p:nvPr>
        </p:nvSpPr>
        <p:spPr>
          <a:xfrm>
            <a:off x="1988966" y="6328635"/>
            <a:ext cx="8907052" cy="3651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000" baseline="0">
                <a:solidFill>
                  <a:srgbClr val="6F777D"/>
                </a:solidFill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pPr lvl="0"/>
            <a:r>
              <a:rPr lang="en-US" dirty="0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(no photo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range color field [design object]"/>
          <p:cNvSpPr/>
          <p:nvPr userDrawn="1"/>
        </p:nvSpPr>
        <p:spPr>
          <a:xfrm>
            <a:off x="0" y="0"/>
            <a:ext cx="12192000" cy="6196914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1" cy="365125"/>
          </a:xfrm>
        </p:spPr>
        <p:txBody>
          <a:bodyPr/>
          <a:lstStyle>
            <a:lvl1pPr>
              <a:defRPr b="0"/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Section Title text"/>
          <p:cNvSpPr>
            <a:spLocks noGrp="1"/>
          </p:cNvSpPr>
          <p:nvPr>
            <p:ph type="title" hasCustomPrompt="1"/>
          </p:nvPr>
        </p:nvSpPr>
        <p:spPr>
          <a:xfrm>
            <a:off x="457200" y="2362200"/>
            <a:ext cx="10438818" cy="24447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4400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Section Title</a:t>
            </a:r>
          </a:p>
        </p:txBody>
      </p:sp>
      <p:pic>
        <p:nvPicPr>
          <p:cNvPr id="11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10" name="Division, if applicable"/>
          <p:cNvSpPr>
            <a:spLocks noGrp="1"/>
          </p:cNvSpPr>
          <p:nvPr>
            <p:ph type="body" sz="quarter" idx="19" hasCustomPrompt="1"/>
          </p:nvPr>
        </p:nvSpPr>
        <p:spPr>
          <a:xfrm>
            <a:off x="1988966" y="6328635"/>
            <a:ext cx="8907052" cy="3651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000" baseline="0">
                <a:solidFill>
                  <a:srgbClr val="6F777D"/>
                </a:solidFill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pPr lvl="0"/>
            <a:r>
              <a:rPr lang="en-US" dirty="0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/ Bullets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34354"/>
            <a:ext cx="838782" cy="356231"/>
          </a:xfrm>
        </p:spPr>
        <p:txBody>
          <a:bodyPr/>
          <a:lstStyle>
            <a:lvl1pPr>
              <a:defRPr b="0"/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Slide Title"/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  <a:prstGeom prst="rect">
            <a:avLst/>
          </a:prstGeo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, if applicable"/>
          <p:cNvSpPr>
            <a:spLocks noGrp="1"/>
          </p:cNvSpPr>
          <p:nvPr>
            <p:ph sz="quarter" idx="17" hasCustomPrompt="1"/>
          </p:nvPr>
        </p:nvSpPr>
        <p:spPr>
          <a:xfrm>
            <a:off x="457200" y="1093152"/>
            <a:ext cx="5401434" cy="4612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i="1">
                <a:solidFill>
                  <a:srgbClr val="3E3D3C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subtitle, if applicable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457200" y="1844691"/>
            <a:ext cx="5401434" cy="3512237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600"/>
              </a:spcAft>
              <a:buNone/>
              <a:defRPr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1pPr>
            <a:lvl2pPr>
              <a:defRPr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2pPr>
            <a:lvl3pPr>
              <a:defRPr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3pPr>
            <a:lvl4pPr>
              <a:defRPr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4pPr>
            <a:lvl5pPr>
              <a:defRPr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"/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914401"/>
            <a:ext cx="6096000" cy="52825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r>
              <a:rPr lang="en-US" dirty="0"/>
              <a:t>Drag photo here or click image icon to select a photo</a:t>
            </a:r>
          </a:p>
        </p:txBody>
      </p:sp>
      <p:pic>
        <p:nvPicPr>
          <p:cNvPr id="11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15" name="Division Name, if applicable"/>
          <p:cNvSpPr>
            <a:spLocks noGrp="1"/>
          </p:cNvSpPr>
          <p:nvPr>
            <p:ph type="body" sz="quarter" idx="21" hasCustomPrompt="1"/>
          </p:nvPr>
        </p:nvSpPr>
        <p:spPr>
          <a:xfrm>
            <a:off x="1988966" y="6334354"/>
            <a:ext cx="8907052" cy="35940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000">
                <a:solidFill>
                  <a:srgbClr val="6F777D"/>
                </a:solidFill>
                <a:latin typeface="Trebuchet MS" charset="0"/>
                <a:ea typeface="Trebuchet MS" charset="0"/>
                <a:cs typeface="Trebuchet MS" charset="0"/>
              </a:defRPr>
            </a:lvl1pPr>
            <a:lvl2pPr marL="4572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2pPr>
            <a:lvl3pPr marL="9144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3pPr>
            <a:lvl4pPr marL="13716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4pPr>
            <a:lvl5pPr marL="18288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5pPr>
          </a:lstStyle>
          <a:p>
            <a:pPr lvl="0"/>
            <a:r>
              <a:rPr lang="en-US" dirty="0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/ Bullets (no pho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1" cy="365125"/>
          </a:xfrm>
        </p:spPr>
        <p:txBody>
          <a:bodyPr/>
          <a:lstStyle>
            <a:lvl1pPr>
              <a:defRPr b="0"/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Slide Title"/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  <a:prstGeom prst="rect">
            <a:avLst/>
          </a:prstGeo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ubtitle, if applicable"/>
          <p:cNvSpPr>
            <a:spLocks noGrp="1"/>
          </p:cNvSpPr>
          <p:nvPr>
            <p:ph sz="quarter" idx="17" hasCustomPrompt="1"/>
          </p:nvPr>
        </p:nvSpPr>
        <p:spPr>
          <a:xfrm>
            <a:off x="457200" y="1093152"/>
            <a:ext cx="5401434" cy="4612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i="1">
                <a:solidFill>
                  <a:srgbClr val="3E3D3C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subtitle, if applicable</a:t>
            </a:r>
          </a:p>
        </p:txBody>
      </p:sp>
      <p:sp>
        <p:nvSpPr>
          <p:cNvPr id="18" name="Bullet List text"/>
          <p:cNvSpPr>
            <a:spLocks noGrp="1"/>
          </p:cNvSpPr>
          <p:nvPr>
            <p:ph type="body" sz="quarter" idx="18"/>
          </p:nvPr>
        </p:nvSpPr>
        <p:spPr>
          <a:xfrm>
            <a:off x="468931" y="1816100"/>
            <a:ext cx="11265868" cy="3512237"/>
          </a:xfrm>
          <a:prstGeom prst="rect">
            <a:avLst/>
          </a:prstGeom>
        </p:spPr>
        <p:txBody>
          <a:bodyPr/>
          <a:lstStyle>
            <a:lvl1pPr marL="571500" indent="-571500">
              <a:spcAft>
                <a:spcPts val="600"/>
              </a:spcAft>
              <a:buSzPct val="80000"/>
              <a:buFont typeface="Arial" charset="0"/>
              <a:buChar char="•"/>
              <a:defRPr sz="3600"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1pPr>
            <a:lvl2pPr>
              <a:buSzPct val="80000"/>
              <a:defRPr sz="3200" baseline="0"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2pPr>
            <a:lvl3pPr>
              <a:buSzPct val="80000"/>
              <a:defRPr sz="2400"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3pPr>
            <a:lvl4pPr>
              <a:buSzPct val="80000"/>
              <a:defRPr sz="2000"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4pPr>
            <a:lvl5pPr>
              <a:buSzPct val="80000"/>
              <a:defRPr sz="2000">
                <a:solidFill>
                  <a:srgbClr val="3E3D3C"/>
                </a:solidFill>
                <a:latin typeface="Trebuchet MS" charset="0"/>
                <a:ea typeface="Trebuchet MS" charset="0"/>
                <a:cs typeface="Trebuchet MS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0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19" name="Division, if applicable"/>
          <p:cNvSpPr>
            <a:spLocks noGrp="1"/>
          </p:cNvSpPr>
          <p:nvPr>
            <p:ph type="body" sz="quarter" idx="19" hasCustomPrompt="1"/>
          </p:nvPr>
        </p:nvSpPr>
        <p:spPr>
          <a:xfrm>
            <a:off x="1988966" y="6328635"/>
            <a:ext cx="8907052" cy="3651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000" baseline="0">
                <a:solidFill>
                  <a:srgbClr val="6F777D"/>
                </a:solidFill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pPr lvl="0"/>
            <a:r>
              <a:rPr lang="en-US" dirty="0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 w/ Sideba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range color field [design object]"/>
          <p:cNvSpPr/>
          <p:nvPr userDrawn="1"/>
        </p:nvSpPr>
        <p:spPr>
          <a:xfrm>
            <a:off x="8645302" y="0"/>
            <a:ext cx="3546699" cy="6196914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1" cy="365125"/>
          </a:xfrm>
        </p:spPr>
        <p:txBody>
          <a:bodyPr/>
          <a:lstStyle>
            <a:lvl1pPr>
              <a:defRPr b="0"/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"/>
          <p:cNvSpPr>
            <a:spLocks noGrp="1"/>
          </p:cNvSpPr>
          <p:nvPr>
            <p:ph type="title" hasCustomPrompt="1"/>
          </p:nvPr>
        </p:nvSpPr>
        <p:spPr>
          <a:xfrm>
            <a:off x="8839201" y="914399"/>
            <a:ext cx="2895598" cy="11201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8" name="Main content or caption text"/>
          <p:cNvSpPr>
            <a:spLocks noGrp="1"/>
          </p:cNvSpPr>
          <p:nvPr>
            <p:ph type="body" sz="quarter" idx="19" hasCustomPrompt="1"/>
          </p:nvPr>
        </p:nvSpPr>
        <p:spPr>
          <a:xfrm>
            <a:off x="8839200" y="2362200"/>
            <a:ext cx="2895600" cy="3467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z="1600" dirty="0"/>
              <a:t>Click to add text </a:t>
            </a:r>
            <a:endParaRPr lang="en-US" dirty="0"/>
          </a:p>
        </p:txBody>
      </p:sp>
      <p:sp>
        <p:nvSpPr>
          <p:cNvPr id="9" name="Picture"/>
          <p:cNvSpPr>
            <a:spLocks noGrp="1"/>
          </p:cNvSpPr>
          <p:nvPr>
            <p:ph type="pic" sz="quarter" idx="15" hasCustomPrompt="1"/>
          </p:nvPr>
        </p:nvSpPr>
        <p:spPr>
          <a:xfrm>
            <a:off x="1" y="0"/>
            <a:ext cx="8645302" cy="6196914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Drag photo here or click image icon to select a photo</a:t>
            </a:r>
          </a:p>
        </p:txBody>
      </p:sp>
      <p:pic>
        <p:nvPicPr>
          <p:cNvPr id="22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23" name="Division Name, if applicable"/>
          <p:cNvSpPr>
            <a:spLocks noGrp="1"/>
          </p:cNvSpPr>
          <p:nvPr>
            <p:ph type="body" sz="quarter" idx="21" hasCustomPrompt="1"/>
          </p:nvPr>
        </p:nvSpPr>
        <p:spPr>
          <a:xfrm>
            <a:off x="1988966" y="6334354"/>
            <a:ext cx="8907052" cy="35940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000">
                <a:solidFill>
                  <a:srgbClr val="6F777D"/>
                </a:solidFill>
                <a:latin typeface="Trebuchet MS" charset="0"/>
                <a:ea typeface="Trebuchet MS" charset="0"/>
                <a:cs typeface="Trebuchet MS" charset="0"/>
              </a:defRPr>
            </a:lvl1pPr>
            <a:lvl2pPr marL="4572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2pPr>
            <a:lvl3pPr marL="9144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3pPr>
            <a:lvl4pPr marL="13716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4pPr>
            <a:lvl5pPr marL="182880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5pPr>
          </a:lstStyle>
          <a:p>
            <a:pPr lvl="0"/>
            <a:r>
              <a:rPr lang="en-US" dirty="0"/>
              <a:t>Click to add Division or Department Name, if applicable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2" cy="365125"/>
          </a:xfrm>
        </p:spPr>
        <p:txBody>
          <a:bodyPr/>
          <a:lstStyle>
            <a:lvl1pPr>
              <a:defRPr b="0"/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  <a:prstGeom prst="rect">
            <a:avLst/>
          </a:prstGeo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able content"/>
          <p:cNvSpPr>
            <a:spLocks noGrp="1"/>
          </p:cNvSpPr>
          <p:nvPr>
            <p:ph type="tbl" sz="quarter" idx="11" hasCustomPrompt="1"/>
          </p:nvPr>
        </p:nvSpPr>
        <p:spPr>
          <a:xfrm>
            <a:off x="457201" y="1806575"/>
            <a:ext cx="11277600" cy="385824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r>
              <a:rPr lang="en-US" dirty="0"/>
              <a:t>Click to add table</a:t>
            </a:r>
          </a:p>
        </p:txBody>
      </p:sp>
      <p:pic>
        <p:nvPicPr>
          <p:cNvPr id="9" name="Syracuse University 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7" name="Division, if applicable"/>
          <p:cNvSpPr>
            <a:spLocks noGrp="1"/>
          </p:cNvSpPr>
          <p:nvPr>
            <p:ph type="body" sz="quarter" idx="19" hasCustomPrompt="1"/>
          </p:nvPr>
        </p:nvSpPr>
        <p:spPr>
          <a:xfrm>
            <a:off x="1988966" y="6328635"/>
            <a:ext cx="8907052" cy="3651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000" baseline="0">
                <a:solidFill>
                  <a:srgbClr val="6F777D"/>
                </a:solidFill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pPr lvl="0"/>
            <a:r>
              <a:rPr lang="en-US" dirty="0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91600" y="63254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rgbClr val="D44500"/>
                </a:solidFill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E8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3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58" r:id="rId3"/>
    <p:sldLayoutId id="2147483661" r:id="rId4"/>
    <p:sldLayoutId id="2147483667" r:id="rId5"/>
    <p:sldLayoutId id="2147483668" r:id="rId6"/>
    <p:sldLayoutId id="2147483663" r:id="rId7"/>
    <p:sldLayoutId id="2147483669" r:id="rId8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bg1"/>
          </a:solidFill>
          <a:latin typeface="Trebuchet MS" charset="0"/>
          <a:ea typeface="Trebuchet MS" charset="0"/>
          <a:cs typeface="Trebuchet M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288" userDrawn="1">
          <p15:clr>
            <a:srgbClr val="F26B43"/>
          </p15:clr>
        </p15:guide>
        <p15:guide id="4" pos="7392" userDrawn="1">
          <p15:clr>
            <a:srgbClr val="F26B43"/>
          </p15:clr>
        </p15:guide>
        <p15:guide id="5" orient="horz" pos="2376" userDrawn="1">
          <p15:clr>
            <a:srgbClr val="F26B43"/>
          </p15:clr>
        </p15:guide>
        <p15:guide id="6" orient="horz" pos="3264" userDrawn="1">
          <p15:clr>
            <a:srgbClr val="F26B43"/>
          </p15:clr>
        </p15:guide>
        <p15:guide id="7" orient="horz" pos="1488" userDrawn="1">
          <p15:clr>
            <a:srgbClr val="F26B43"/>
          </p15:clr>
        </p15:guide>
        <p15:guide id="8" orient="horz" pos="4128" userDrawn="1">
          <p15:clr>
            <a:srgbClr val="F26B43"/>
          </p15:clr>
        </p15:guide>
        <p15:guide id="9" orient="horz" pos="576" userDrawn="1">
          <p15:clr>
            <a:srgbClr val="F26B43"/>
          </p15:clr>
        </p15:guide>
        <p15:guide id="10" pos="556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esentation Title"/>
          <p:cNvSpPr>
            <a:spLocks noGrp="1"/>
          </p:cNvSpPr>
          <p:nvPr>
            <p:ph type="title"/>
          </p:nvPr>
        </p:nvSpPr>
        <p:spPr>
          <a:xfrm>
            <a:off x="267401" y="2648205"/>
            <a:ext cx="5439690" cy="1614679"/>
          </a:xfrm>
        </p:spPr>
        <p:txBody>
          <a:bodyPr/>
          <a:lstStyle/>
          <a:p>
            <a:r>
              <a:rPr lang="en-US" dirty="0"/>
              <a:t>Applied Data Science Portfolio Milestone</a:t>
            </a:r>
          </a:p>
        </p:txBody>
      </p:sp>
      <p:sp>
        <p:nvSpPr>
          <p:cNvPr id="3" name="Presenter’s Name"/>
          <p:cNvSpPr>
            <a:spLocks noGrp="1"/>
          </p:cNvSpPr>
          <p:nvPr>
            <p:ph type="body" sz="quarter" idx="12"/>
          </p:nvPr>
        </p:nvSpPr>
        <p:spPr>
          <a:xfrm>
            <a:off x="554608" y="6261839"/>
            <a:ext cx="5060092" cy="360784"/>
          </a:xfrm>
        </p:spPr>
        <p:txBody>
          <a:bodyPr/>
          <a:lstStyle/>
          <a:p>
            <a:r>
              <a:rPr lang="en-US" dirty="0"/>
              <a:t>M.S. in Applied Data Science</a:t>
            </a:r>
          </a:p>
        </p:txBody>
      </p:sp>
      <p:sp>
        <p:nvSpPr>
          <p:cNvPr id="4" name="Presenter’s Title"/>
          <p:cNvSpPr>
            <a:spLocks noGrp="1"/>
          </p:cNvSpPr>
          <p:nvPr>
            <p:ph type="body" sz="quarter" idx="14"/>
          </p:nvPr>
        </p:nvSpPr>
        <p:spPr>
          <a:xfrm>
            <a:off x="651763" y="5885712"/>
            <a:ext cx="1982852" cy="360784"/>
          </a:xfrm>
        </p:spPr>
        <p:txBody>
          <a:bodyPr/>
          <a:lstStyle/>
          <a:p>
            <a:r>
              <a:rPr lang="en-US" dirty="0"/>
              <a:t>Rohini Shrivastava</a:t>
            </a:r>
          </a:p>
        </p:txBody>
      </p:sp>
      <p:sp>
        <p:nvSpPr>
          <p:cNvPr id="7" name="Syracuse University Division Name"/>
          <p:cNvSpPr>
            <a:spLocks noGrp="1"/>
          </p:cNvSpPr>
          <p:nvPr>
            <p:ph type="body" sz="quarter" idx="19"/>
          </p:nvPr>
        </p:nvSpPr>
        <p:spPr>
          <a:xfrm>
            <a:off x="457200" y="907676"/>
            <a:ext cx="5060092" cy="612214"/>
          </a:xfrm>
        </p:spPr>
        <p:txBody>
          <a:bodyPr/>
          <a:lstStyle/>
          <a:p>
            <a:r>
              <a:rPr lang="en-US" dirty="0"/>
              <a:t>School of Information Sciences </a:t>
            </a:r>
          </a:p>
        </p:txBody>
      </p:sp>
      <p:sp>
        <p:nvSpPr>
          <p:cNvPr id="6" name="Date"/>
          <p:cNvSpPr>
            <a:spLocks noGrp="1"/>
          </p:cNvSpPr>
          <p:nvPr>
            <p:ph type="body" sz="quarter" idx="17"/>
          </p:nvPr>
        </p:nvSpPr>
        <p:spPr>
          <a:xfrm>
            <a:off x="3833769" y="5834277"/>
            <a:ext cx="1758071" cy="332578"/>
          </a:xfrm>
        </p:spPr>
        <p:txBody>
          <a:bodyPr/>
          <a:lstStyle/>
          <a:p>
            <a:r>
              <a:rPr lang="en-US" sz="1400" dirty="0"/>
              <a:t>September 1, 2021</a:t>
            </a:r>
          </a:p>
        </p:txBody>
      </p:sp>
      <p:pic>
        <p:nvPicPr>
          <p:cNvPr id="6146" name="Picture 2" descr="Syracuse University delays start of spring semester until February -  syracuse.com">
            <a:extLst>
              <a:ext uri="{FF2B5EF4-FFF2-40B4-BE49-F238E27FC236}">
                <a16:creationId xmlns:a16="http://schemas.microsoft.com/office/drawing/2014/main" id="{750D2E9D-816B-446C-8CD1-47280E230E64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60" r="1566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00016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IST652 – SCRIPTING FOR DATA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3BDB71-69FA-41C8-8B56-83A921EA2C46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S</a:t>
            </a:r>
            <a:r>
              <a:rPr lang="en-US" sz="2800" i="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ee the trends in countries and how happiness changed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C</a:t>
            </a:r>
            <a:r>
              <a:rPr lang="en-US" sz="2800" i="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orrelation between see the correlation between each of the variables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GDP, Social Support, Life Expectancy, Freedom to Make Life Choices, and Perceptions of Corruption</a:t>
            </a:r>
            <a:endParaRPr lang="en-US" sz="2800" dirty="0">
              <a:solidFill>
                <a:srgbClr val="040F1A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What contributes to happiness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Leaders need to focus on these variables for most citizens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If leaders only focus on certain aspects and ignore others it can detriment the lives of some citizens. </a:t>
            </a:r>
            <a:endParaRPr lang="en-US" sz="2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0855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lide Number Placeholder 1">
            <a:extLst>
              <a:ext uri="{FF2B5EF4-FFF2-40B4-BE49-F238E27FC236}">
                <a16:creationId xmlns:a16="http://schemas.microsoft.com/office/drawing/2014/main" id="{B610B37F-1EB0-4EB1-91EB-CAEB94D2D6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1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1A448C-6ACA-475C-962D-D663DC2D2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5401" y="2638424"/>
            <a:ext cx="2895598" cy="1120141"/>
          </a:xfrm>
        </p:spPr>
        <p:txBody>
          <a:bodyPr>
            <a:normAutofit/>
          </a:bodyPr>
          <a:lstStyle/>
          <a:p>
            <a:r>
              <a:rPr lang="en-US" dirty="0"/>
              <a:t>IST736 –TEXT MINING</a:t>
            </a:r>
          </a:p>
        </p:txBody>
      </p:sp>
      <p:pic>
        <p:nvPicPr>
          <p:cNvPr id="1028" name="Picture 4" descr="5 Best Books to Give You a Taste of Paris - Discover Walks Blog">
            <a:extLst>
              <a:ext uri="{FF2B5EF4-FFF2-40B4-BE49-F238E27FC236}">
                <a16:creationId xmlns:a16="http://schemas.microsoft.com/office/drawing/2014/main" id="{0514FB51-9AA8-400C-B10E-D0D7594411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6" b="-1"/>
          <a:stretch/>
        </p:blipFill>
        <p:spPr bwMode="auto">
          <a:xfrm>
            <a:off x="1" y="10"/>
            <a:ext cx="8645302" cy="6196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1" name="Text Placeholder 5">
            <a:extLst>
              <a:ext uri="{FF2B5EF4-FFF2-40B4-BE49-F238E27FC236}">
                <a16:creationId xmlns:a16="http://schemas.microsoft.com/office/drawing/2014/main" id="{DD4937B3-8CA9-4899-BEEF-A8C34C65E96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988966" y="6334354"/>
            <a:ext cx="8907052" cy="359406"/>
          </a:xfrm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8683588F-1E17-45E9-BB63-2E19A035C8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68731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IST736 – TEXT MINING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3BDB71-69FA-41C8-8B56-83A921EA2C4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6078" y="1110908"/>
            <a:ext cx="10438818" cy="46123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I</a:t>
            </a:r>
            <a:r>
              <a:rPr lang="en-US" i="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ntroduces concepts and methods for knowledge discovery from large amounts of text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Writers of all genres have similar ideas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M</a:t>
            </a:r>
            <a:r>
              <a:rPr lang="en-US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acabre subjects and topics of the writings and overlap is anticipated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Modeling techniques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</a:rPr>
              <a:t>Computer trained model to believe the work was written by someone 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  <a:cs typeface="+mn-cs"/>
              </a:rPr>
              <a:t>Data taken from </a:t>
            </a:r>
            <a:r>
              <a:rPr lang="en-US" i="0" dirty="0" err="1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  <a:cs typeface="+mn-cs"/>
              </a:rPr>
              <a:t>Gutenburg</a:t>
            </a:r>
            <a:r>
              <a:rPr lang="en-US" i="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  <a:cs typeface="+mn-cs"/>
              </a:rPr>
              <a:t> Project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Stoker, James, Blackwood, Poe</a:t>
            </a:r>
          </a:p>
        </p:txBody>
      </p:sp>
    </p:spTree>
    <p:extLst>
      <p:ext uri="{BB962C8B-B14F-4D97-AF65-F5344CB8AC3E}">
        <p14:creationId xmlns:p14="http://schemas.microsoft.com/office/powerpoint/2010/main" val="26768837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IST736 – TEXT MINING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3BDB71-69FA-41C8-8B56-83A921EA2C4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223083" y="2149800"/>
            <a:ext cx="10438818" cy="461230"/>
          </a:xfrm>
        </p:spPr>
        <p:txBody>
          <a:bodyPr/>
          <a:lstStyle/>
          <a:p>
            <a:pPr marL="457200" marR="0" lvl="0" indent="-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Is it possible that the writing style of these four core authors influenced not only each other, but additional writers of the era?</a:t>
            </a:r>
            <a:endParaRPr lang="en-US" sz="2800" i="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457200" marR="0" lvl="0" indent="-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How do the audience feel about these authors?</a:t>
            </a:r>
            <a:endParaRPr lang="en-US" sz="2800" i="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040F1A"/>
              </a:solidFill>
              <a:latin typeface="Calibri" panose="020F0502020204030204" pitchFamily="34" charset="0"/>
              <a:ea typeface="Yu Mincho" panose="02020400000000000000" pitchFamily="18" charset="-128"/>
            </a:endParaRP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01C48E-0E48-479B-8D3A-B2722FD7F01D}"/>
              </a:ext>
            </a:extLst>
          </p:cNvPr>
          <p:cNvSpPr txBox="1">
            <a:spLocks/>
          </p:cNvSpPr>
          <p:nvPr/>
        </p:nvSpPr>
        <p:spPr>
          <a:xfrm>
            <a:off x="876591" y="1074786"/>
            <a:ext cx="10438818" cy="4612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i="1" kern="1200">
                <a:solidFill>
                  <a:srgbClr val="3E3D3C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5000"/>
              </a:lnSpc>
              <a:spcBef>
                <a:spcPts val="0"/>
              </a:spcBef>
            </a:pPr>
            <a:r>
              <a:rPr lang="en-US" sz="360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</a:rPr>
              <a:t>PROJECT GOALS</a:t>
            </a:r>
          </a:p>
        </p:txBody>
      </p:sp>
    </p:spTree>
    <p:extLst>
      <p:ext uri="{BB962C8B-B14F-4D97-AF65-F5344CB8AC3E}">
        <p14:creationId xmlns:p14="http://schemas.microsoft.com/office/powerpoint/2010/main" val="32724196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IST736 – TEXT MINING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FB559F17-DB0E-4A93-8249-A492FEBAAA48}"/>
              </a:ext>
            </a:extLst>
          </p:cNvPr>
          <p:cNvPicPr/>
          <p:nvPr/>
        </p:nvPicPr>
        <p:blipFill rotWithShape="1">
          <a:blip r:embed="rId2"/>
          <a:srcRect b="13294"/>
          <a:stretch/>
        </p:blipFill>
        <p:spPr bwMode="auto">
          <a:xfrm>
            <a:off x="1384176" y="1429305"/>
            <a:ext cx="9269028" cy="41547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8818463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IST736 – TEXT MINING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77B72598-C859-4D89-A827-6C3F3A62734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64336" y="2331752"/>
            <a:ext cx="4859415" cy="2194495"/>
          </a:xfrm>
          <a:prstGeom prst="rect">
            <a:avLst/>
          </a:prstGeom>
        </p:spPr>
      </p:pic>
      <p:pic>
        <p:nvPicPr>
          <p:cNvPr id="10" name="Picture 9" descr="Chart, calendar, bar chart&#10;&#10;Description automatically generated">
            <a:extLst>
              <a:ext uri="{FF2B5EF4-FFF2-40B4-BE49-F238E27FC236}">
                <a16:creationId xmlns:a16="http://schemas.microsoft.com/office/drawing/2014/main" id="{45016072-6900-4941-A1C3-C60E97CDC55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02914" y="184213"/>
            <a:ext cx="4269886" cy="650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0000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IST736 – TEXT MINING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6A254C4C-1D9C-F440-8FBB-64B026C692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10182" y="1819151"/>
            <a:ext cx="5003594" cy="3162549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D44DAF40-6313-B248-AE73-D46FCC31EF3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96050" y="1819151"/>
            <a:ext cx="5085768" cy="31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96418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IST736 – TEXT MINING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49DF13-D9B4-4779-A093-48C3072F3C5A}"/>
              </a:ext>
            </a:extLst>
          </p:cNvPr>
          <p:cNvSpPr txBox="1"/>
          <p:nvPr/>
        </p:nvSpPr>
        <p:spPr>
          <a:xfrm>
            <a:off x="630315" y="1785088"/>
            <a:ext cx="8513685" cy="3287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Unstructured data can be transformed it into structured data </a:t>
            </a:r>
          </a:p>
          <a:p>
            <a:pPr marL="285750" marR="0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Text data collected to classify other works </a:t>
            </a:r>
          </a:p>
          <a:p>
            <a:pPr marL="742950" lvl="1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F</a:t>
            </a:r>
            <a:r>
              <a:rPr lang="en-US" sz="2000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ind patterns in the data by seeing most used words after the vectorization</a:t>
            </a:r>
            <a:endParaRPr lang="en-US" sz="2000" dirty="0">
              <a:latin typeface="Calibri" panose="020F0502020204030204" pitchFamily="34" charset="0"/>
              <a:ea typeface="Yu Mincho" panose="02020400000000000000" pitchFamily="18" charset="-128"/>
              <a:cs typeface="Calibri" panose="020F0502020204030204" pitchFamily="34" charset="0"/>
            </a:endParaRPr>
          </a:p>
          <a:p>
            <a:pPr marL="285750" marR="0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Run sentiment on the authors works</a:t>
            </a:r>
          </a:p>
          <a:p>
            <a:pPr marL="742950" lvl="1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See readers thoughts on authors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Businesses can use this kind of sentiment analysis to see how customers feel about their product through text reviews</a:t>
            </a:r>
            <a:endParaRPr lang="en-US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45279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lide Number Placeholder 1">
            <a:extLst>
              <a:ext uri="{FF2B5EF4-FFF2-40B4-BE49-F238E27FC236}">
                <a16:creationId xmlns:a16="http://schemas.microsoft.com/office/drawing/2014/main" id="{B610B37F-1EB0-4EB1-91EB-CAEB94D2D6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1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1A448C-6ACA-475C-962D-D663DC2D2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62200"/>
            <a:ext cx="5060092" cy="2444750"/>
          </a:xfrm>
        </p:spPr>
        <p:txBody>
          <a:bodyPr>
            <a:normAutofit fontScale="90000"/>
          </a:bodyPr>
          <a:lstStyle/>
          <a:p>
            <a:r>
              <a:rPr lang="en-US" dirty="0"/>
              <a:t>IST687 –INTRODUCTION TO DATA SCIENCE</a:t>
            </a:r>
          </a:p>
        </p:txBody>
      </p:sp>
      <p:pic>
        <p:nvPicPr>
          <p:cNvPr id="2050" name="Picture 2" descr="Confronting racial bias in video games | TechCrunch">
            <a:extLst>
              <a:ext uri="{FF2B5EF4-FFF2-40B4-BE49-F238E27FC236}">
                <a16:creationId xmlns:a16="http://schemas.microsoft.com/office/drawing/2014/main" id="{082E6363-D576-4FDF-930B-6D8DA9B71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875811"/>
            <a:ext cx="6096000" cy="532496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052" name="Text Placeholder 4">
            <a:extLst>
              <a:ext uri="{FF2B5EF4-FFF2-40B4-BE49-F238E27FC236}">
                <a16:creationId xmlns:a16="http://schemas.microsoft.com/office/drawing/2014/main" id="{CE49EADB-33EF-43B7-AECD-804B66F852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988966" y="6328635"/>
            <a:ext cx="890705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8683588F-1E17-45E9-BB63-2E19A035C8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5700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IST687 – INTRODUCTION TO DATA SCIENCE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49DF13-D9B4-4779-A093-48C3072F3C5A}"/>
              </a:ext>
            </a:extLst>
          </p:cNvPr>
          <p:cNvSpPr txBox="1"/>
          <p:nvPr/>
        </p:nvSpPr>
        <p:spPr>
          <a:xfrm>
            <a:off x="1376040" y="1515045"/>
            <a:ext cx="9037468" cy="4139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T</a:t>
            </a:r>
            <a:r>
              <a:rPr lang="en-US" sz="20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eaches students how to collect, process, transform, analyze, and communicate about data through R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Investigated video game sales to see how patterns and trends have changed over time</a:t>
            </a:r>
          </a:p>
          <a:p>
            <a:pPr marL="742950" lvl="1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See what games, regions, genres have the greatest rate of return on investment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 The video game industry is a very profitable business</a:t>
            </a:r>
          </a:p>
          <a:p>
            <a:pPr marL="742950" lvl="1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It is projected </a:t>
            </a: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is that over a billion people around the globe play videogames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Data taken from Kaggle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62227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B5D104-AAEE-4E5A-A763-8EEB471DB9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17C214-0978-4909-BCF6-F32AB5011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SCIENCE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33FDFF-90E6-4D73-9DED-D4FED8977E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7199" y="1358916"/>
            <a:ext cx="11539057" cy="479042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Uses various scientific methods, processes, and algorithms to get information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S</a:t>
            </a:r>
            <a:r>
              <a:rPr lang="en-US" sz="24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tructured and unstructured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Artificial Intelligence, Machine Learning and Deep learning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40F1A"/>
                </a:solidFill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Used </a:t>
            </a:r>
            <a:r>
              <a:rPr lang="en-US" sz="24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Calibri" panose="020F0502020204030204" pitchFamily="34" charset="0"/>
              </a:rPr>
              <a:t>to refine their goods and services.  </a:t>
            </a:r>
            <a:endParaRPr lang="en-US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74F6D9-1C62-4DBB-A78C-3EA6FFEA93F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4068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IST687 – INTRODUCTION TO DATA SCIENCE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2FB843-36CB-4735-9ABF-2069C54EDC83}"/>
              </a:ext>
            </a:extLst>
          </p:cNvPr>
          <p:cNvSpPr txBox="1"/>
          <p:nvPr/>
        </p:nvSpPr>
        <p:spPr>
          <a:xfrm>
            <a:off x="1669370" y="2100483"/>
            <a:ext cx="9984849" cy="33034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console released the most games overall? </a:t>
            </a:r>
            <a:endParaRPr lang="en-US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year had the most games released? </a:t>
            </a:r>
            <a:endParaRPr lang="en-US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genre of game was the highest in sales overall?</a:t>
            </a:r>
            <a:endParaRPr lang="en-US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Which region has the most sales? </a:t>
            </a:r>
            <a:endParaRPr lang="en-US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Which publisher published the most games? </a:t>
            </a:r>
            <a:endParaRPr lang="en-US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is the trend of global video game sales over the years? </a:t>
            </a:r>
            <a:endParaRPr lang="en-US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are the average sales per game released in a given year? </a:t>
            </a:r>
            <a:endParaRPr lang="en-US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Can we create a model that predicts global sales by utilizing only one of the three regions? </a:t>
            </a:r>
            <a:endParaRPr lang="en-US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8C0422A-054F-4304-8712-3DAD592AA5A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7200" y="1093152"/>
            <a:ext cx="10438818" cy="461230"/>
          </a:xfrm>
        </p:spPr>
        <p:txBody>
          <a:bodyPr/>
          <a:lstStyle/>
          <a:p>
            <a:pPr algn="ctr"/>
            <a:r>
              <a:rPr lang="en-US" dirty="0"/>
              <a:t>Project Goals</a:t>
            </a:r>
          </a:p>
        </p:txBody>
      </p:sp>
    </p:spTree>
    <p:extLst>
      <p:ext uri="{BB962C8B-B14F-4D97-AF65-F5344CB8AC3E}">
        <p14:creationId xmlns:p14="http://schemas.microsoft.com/office/powerpoint/2010/main" val="324013811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EE23FC-48A7-418B-802F-5E0A120B7A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39D0F9-6087-4E63-AB3C-9C6E1FFCE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IST687 – INTRODUCTION TO DATA SCIENCE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BC518B-6FED-4558-AB69-2AF255F5564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474D278D-9ED0-4D68-8D01-3E44D96C57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8966" y="1770854"/>
            <a:ext cx="7771818" cy="331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18257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EE23FC-48A7-418B-802F-5E0A120B7A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39D0F9-6087-4E63-AB3C-9C6E1FFCE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IST687 – INTRODUCTION TO DATA SCIENCE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BC518B-6FED-4558-AB69-2AF255F5564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Timeline&#10;&#10;Description automatically generated">
            <a:extLst>
              <a:ext uri="{FF2B5EF4-FFF2-40B4-BE49-F238E27FC236}">
                <a16:creationId xmlns:a16="http://schemas.microsoft.com/office/drawing/2014/main" id="{8F34961D-3DAC-4125-ADD7-88ED2E3766E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05100" y="1306671"/>
            <a:ext cx="7529195" cy="424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347309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EE23FC-48A7-418B-802F-5E0A120B7A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39D0F9-6087-4E63-AB3C-9C6E1FFCE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IST687 – INTRODUCTION TO DATA SCIENCE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BC518B-6FED-4558-AB69-2AF255F5564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770FCCD9-1A83-4F57-88A7-6068593B52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07443" y="1044256"/>
            <a:ext cx="7377113" cy="507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176425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4354"/>
            <a:ext cx="838782" cy="3562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</p:spPr>
        <p:txBody>
          <a:bodyPr>
            <a:normAutofit/>
          </a:bodyPr>
          <a:lstStyle/>
          <a:p>
            <a:r>
              <a:rPr lang="en-US" kern="1200">
                <a:latin typeface="Georgia" charset="0"/>
                <a:ea typeface="Georgia" charset="0"/>
                <a:cs typeface="Georgia" charset="0"/>
              </a:rPr>
              <a:t>IST687 – INTRODUCTION TO DATA SCIENCE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2FB843-36CB-4735-9ABF-2069C54EDC83}"/>
              </a:ext>
            </a:extLst>
          </p:cNvPr>
          <p:cNvSpPr txBox="1"/>
          <p:nvPr/>
        </p:nvSpPr>
        <p:spPr>
          <a:xfrm>
            <a:off x="457200" y="1844691"/>
            <a:ext cx="5401434" cy="3512237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marL="285750" marR="0" indent="-28575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/>
              <a:buChar char="•"/>
            </a:pPr>
            <a:r>
              <a:rPr lang="en-US" sz="2200" dirty="0">
                <a:solidFill>
                  <a:srgbClr val="3E3D3C"/>
                </a:solidFill>
                <a:effectLst/>
                <a:latin typeface="Trebuchet MS" charset="0"/>
              </a:rPr>
              <a:t>90 billion dollars as of 2020</a:t>
            </a:r>
          </a:p>
          <a:p>
            <a:pPr marL="285750" marR="0" indent="-28575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/>
              <a:buChar char="•"/>
            </a:pPr>
            <a:r>
              <a:rPr lang="en-US" sz="2200" dirty="0">
                <a:solidFill>
                  <a:srgbClr val="3E3D3C"/>
                </a:solidFill>
                <a:effectLst/>
                <a:latin typeface="Trebuchet MS" charset="0"/>
              </a:rPr>
              <a:t>Collecting the data from Kaggle was a good start </a:t>
            </a:r>
          </a:p>
          <a:p>
            <a:pPr marL="285750" marR="0" indent="-28575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/>
              <a:buChar char="•"/>
            </a:pPr>
            <a:r>
              <a:rPr lang="en-US" sz="2200" dirty="0">
                <a:solidFill>
                  <a:srgbClr val="3E3D3C"/>
                </a:solidFill>
                <a:latin typeface="Trebuchet MS" charset="0"/>
              </a:rPr>
              <a:t>Saw </a:t>
            </a:r>
            <a:r>
              <a:rPr lang="en-US" sz="2200" dirty="0">
                <a:solidFill>
                  <a:srgbClr val="3E3D3C"/>
                </a:solidFill>
                <a:effectLst/>
                <a:latin typeface="Trebuchet MS" charset="0"/>
              </a:rPr>
              <a:t>trends in video games through out the year </a:t>
            </a:r>
          </a:p>
          <a:p>
            <a:pPr marL="285750" marR="0" indent="-28575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/>
              <a:buChar char="•"/>
            </a:pPr>
            <a:r>
              <a:rPr lang="en-US" sz="2200" dirty="0">
                <a:solidFill>
                  <a:srgbClr val="3E3D3C"/>
                </a:solidFill>
                <a:effectLst/>
                <a:latin typeface="Trebuchet MS" charset="0"/>
              </a:rPr>
              <a:t>Linear regression showed </a:t>
            </a:r>
            <a:r>
              <a:rPr lang="en-US" sz="2200" dirty="0">
                <a:solidFill>
                  <a:srgbClr val="3E3D3C"/>
                </a:solidFill>
                <a:latin typeface="Trebuchet MS" charset="0"/>
              </a:rPr>
              <a:t>how global sales are affected</a:t>
            </a:r>
          </a:p>
          <a:p>
            <a:pPr marL="742950" lvl="1" indent="-285750">
              <a:lnSpc>
                <a:spcPct val="90000"/>
              </a:lnSpc>
              <a:spcAft>
                <a:spcPts val="800"/>
              </a:spcAft>
              <a:buFont typeface="Arial"/>
              <a:buChar char="•"/>
            </a:pPr>
            <a:r>
              <a:rPr lang="en-US" sz="2200" dirty="0">
                <a:solidFill>
                  <a:srgbClr val="3E3D3C"/>
                </a:solidFill>
                <a:effectLst/>
                <a:latin typeface="Trebuchet MS" charset="0"/>
              </a:rPr>
              <a:t>Where to market their game more</a:t>
            </a:r>
          </a:p>
          <a:p>
            <a:pPr marL="742950" lvl="1" indent="-285750">
              <a:lnSpc>
                <a:spcPct val="90000"/>
              </a:lnSpc>
              <a:spcAft>
                <a:spcPts val="800"/>
              </a:spcAft>
              <a:buFont typeface="Arial"/>
              <a:buChar char="•"/>
            </a:pPr>
            <a:r>
              <a:rPr lang="en-US" sz="2200" dirty="0">
                <a:solidFill>
                  <a:srgbClr val="3E3D3C"/>
                </a:solidFill>
                <a:effectLst/>
                <a:latin typeface="Trebuchet MS" charset="0"/>
              </a:rPr>
              <a:t>What can cater to the market </a:t>
            </a:r>
          </a:p>
        </p:txBody>
      </p:sp>
      <p:pic>
        <p:nvPicPr>
          <p:cNvPr id="3074" name="Picture 2" descr="Just how popular were video games were during COVID-19? | World Economic  Forum">
            <a:extLst>
              <a:ext uri="{FF2B5EF4-FFF2-40B4-BE49-F238E27FC236}">
                <a16:creationId xmlns:a16="http://schemas.microsoft.com/office/drawing/2014/main" id="{78C1DD6B-D2BC-4A5E-AD4C-562EF7319A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2" r="11300" b="2"/>
          <a:stretch/>
        </p:blipFill>
        <p:spPr bwMode="auto">
          <a:xfrm>
            <a:off x="6096000" y="914401"/>
            <a:ext cx="6096000" cy="528251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3" name="Text Placeholder 6">
            <a:extLst>
              <a:ext uri="{FF2B5EF4-FFF2-40B4-BE49-F238E27FC236}">
                <a16:creationId xmlns:a16="http://schemas.microsoft.com/office/drawing/2014/main" id="{0579B5B6-03F3-44B6-9ED0-B112E2E923C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988966" y="6334354"/>
            <a:ext cx="8907052" cy="35940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6123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C9A7B2-90E5-467A-B49E-20D3B675E6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1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63A21A-CA9F-4BD4-A52C-ACDAA9321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6EE742BC-4F0E-46C2-840C-87489793AF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8931" y="1816100"/>
            <a:ext cx="11265868" cy="3512237"/>
          </a:xfrm>
        </p:spPr>
        <p:txBody>
          <a:bodyPr/>
          <a:lstStyle/>
          <a:p>
            <a:r>
              <a:rPr lang="en-US" sz="2200" dirty="0">
                <a:ea typeface="+mn-ea"/>
                <a:cs typeface="+mn-cs"/>
              </a:rPr>
              <a:t>Data is everywhere means that it is important to fully understand how it works</a:t>
            </a:r>
          </a:p>
          <a:p>
            <a:r>
              <a:rPr lang="en-US" sz="2200" dirty="0">
                <a:ea typeface="+mn-ea"/>
                <a:cs typeface="+mn-cs"/>
              </a:rPr>
              <a:t>Syracuse University’s M.S. in Applied Data Science program teaches it’s students different aspects of Data Science</a:t>
            </a:r>
          </a:p>
          <a:p>
            <a:pPr marL="571500" lvl="1" indent="-571500">
              <a:spcBef>
                <a:spcPts val="10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2200" dirty="0">
                <a:ea typeface="+mn-ea"/>
                <a:cs typeface="+mn-cs"/>
              </a:rPr>
              <a:t>Organize, identify patterns, make business decisions, and understand the ethics behind data </a:t>
            </a:r>
          </a:p>
          <a:p>
            <a:r>
              <a:rPr lang="en-US" sz="2200" dirty="0">
                <a:ea typeface="+mn-ea"/>
                <a:cs typeface="+mn-cs"/>
              </a:rPr>
              <a:t>The data science field has grown tremendously </a:t>
            </a:r>
          </a:p>
          <a:p>
            <a:r>
              <a:rPr lang="en-US" sz="2200" dirty="0">
                <a:ea typeface="+mn-ea"/>
                <a:cs typeface="+mn-cs"/>
              </a:rPr>
              <a:t>Through this program I was able to be learn and grow my abilities to be a better Data Scientist. 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E9CBE538-21E9-43A8-BF37-8D003603704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988966" y="6328635"/>
            <a:ext cx="8907052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6984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esentation Title"/>
          <p:cNvSpPr>
            <a:spLocks noGrp="1"/>
          </p:cNvSpPr>
          <p:nvPr>
            <p:ph type="title"/>
          </p:nvPr>
        </p:nvSpPr>
        <p:spPr>
          <a:xfrm>
            <a:off x="267401" y="2648205"/>
            <a:ext cx="5439690" cy="1614679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3" name="Presenter’s Name"/>
          <p:cNvSpPr>
            <a:spLocks noGrp="1"/>
          </p:cNvSpPr>
          <p:nvPr>
            <p:ph type="body" sz="quarter" idx="12"/>
          </p:nvPr>
        </p:nvSpPr>
        <p:spPr>
          <a:xfrm>
            <a:off x="554608" y="6261839"/>
            <a:ext cx="5060092" cy="360784"/>
          </a:xfrm>
        </p:spPr>
        <p:txBody>
          <a:bodyPr/>
          <a:lstStyle/>
          <a:p>
            <a:r>
              <a:rPr lang="en-US" dirty="0"/>
              <a:t>M.S. in Applied Data Science</a:t>
            </a:r>
          </a:p>
        </p:txBody>
      </p:sp>
      <p:sp>
        <p:nvSpPr>
          <p:cNvPr id="4" name="Presenter’s Title"/>
          <p:cNvSpPr>
            <a:spLocks noGrp="1"/>
          </p:cNvSpPr>
          <p:nvPr>
            <p:ph type="body" sz="quarter" idx="14"/>
          </p:nvPr>
        </p:nvSpPr>
        <p:spPr>
          <a:xfrm>
            <a:off x="651763" y="5885712"/>
            <a:ext cx="1982852" cy="360784"/>
          </a:xfrm>
        </p:spPr>
        <p:txBody>
          <a:bodyPr/>
          <a:lstStyle/>
          <a:p>
            <a:r>
              <a:rPr lang="en-US" dirty="0"/>
              <a:t>Rohini Shrivastava</a:t>
            </a:r>
          </a:p>
        </p:txBody>
      </p:sp>
      <p:sp>
        <p:nvSpPr>
          <p:cNvPr id="7" name="Syracuse University Division Name"/>
          <p:cNvSpPr>
            <a:spLocks noGrp="1"/>
          </p:cNvSpPr>
          <p:nvPr>
            <p:ph type="body" sz="quarter" idx="19"/>
          </p:nvPr>
        </p:nvSpPr>
        <p:spPr>
          <a:xfrm>
            <a:off x="457200" y="907676"/>
            <a:ext cx="5060092" cy="612214"/>
          </a:xfrm>
        </p:spPr>
        <p:txBody>
          <a:bodyPr/>
          <a:lstStyle/>
          <a:p>
            <a:r>
              <a:rPr lang="en-US" dirty="0"/>
              <a:t>School of Information Sciences </a:t>
            </a:r>
          </a:p>
        </p:txBody>
      </p:sp>
      <p:sp>
        <p:nvSpPr>
          <p:cNvPr id="6" name="Date"/>
          <p:cNvSpPr>
            <a:spLocks noGrp="1"/>
          </p:cNvSpPr>
          <p:nvPr>
            <p:ph type="body" sz="quarter" idx="17"/>
          </p:nvPr>
        </p:nvSpPr>
        <p:spPr>
          <a:xfrm>
            <a:off x="3833769" y="5834277"/>
            <a:ext cx="1758071" cy="332578"/>
          </a:xfrm>
        </p:spPr>
        <p:txBody>
          <a:bodyPr/>
          <a:lstStyle/>
          <a:p>
            <a:r>
              <a:rPr lang="en-US" sz="1400" dirty="0"/>
              <a:t>September 1, 2021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CFEB168-572C-4A3E-B611-825AC3899A1E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7" r="2043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5486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D8E2C2-5437-4845-8ED2-68B2E36B2E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258021-BB9B-4EF5-98FC-0F537D1EA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B67D47-9A2B-4D8F-952D-D9A631B31FA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7200" y="1057275"/>
            <a:ext cx="10438818" cy="4600729"/>
          </a:xfrm>
        </p:spPr>
        <p:txBody>
          <a:bodyPr/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40F1A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Describe a broad overview of the major practice areas in data science.</a:t>
            </a:r>
            <a:endParaRPr lang="en-US" sz="2000" dirty="0">
              <a:solidFill>
                <a:srgbClr val="040F1A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40F1A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 and organize data.</a:t>
            </a:r>
            <a:endParaRPr lang="en-US" sz="2000" dirty="0">
              <a:solidFill>
                <a:srgbClr val="040F1A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40F1A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patterns in data via visualization, statistical analysis, and data mining.</a:t>
            </a:r>
            <a:endParaRPr lang="en-US" sz="2000" dirty="0">
              <a:solidFill>
                <a:srgbClr val="040F1A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40F1A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Develop alternative strategies based on the data.</a:t>
            </a:r>
            <a:endParaRPr lang="en-US" sz="2000" dirty="0">
              <a:solidFill>
                <a:srgbClr val="040F1A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40F1A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Develop a plan of action to implement the business decisions derived from the analyses.</a:t>
            </a:r>
            <a:endParaRPr lang="en-US" sz="2000" dirty="0">
              <a:solidFill>
                <a:srgbClr val="040F1A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40F1A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Demonstrate communication skills regarding data and its analysis for managers, IT professionals, programmers, statisticians, and other relevant professionals in their organization.</a:t>
            </a:r>
            <a:endParaRPr lang="en-US" sz="2000" dirty="0">
              <a:solidFill>
                <a:srgbClr val="040F1A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40F1A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Synthesize the ethical dimensions of data science practice (e.g., privacy).</a:t>
            </a:r>
            <a:endParaRPr lang="en-US" sz="2000" dirty="0">
              <a:solidFill>
                <a:srgbClr val="040F1A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E2702-0CA1-4BCC-8A0B-075143B9C5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7883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83588F-1E17-45E9-BB63-2E19A035C8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25460"/>
            <a:ext cx="838782" cy="365125"/>
          </a:xfrm>
        </p:spPr>
        <p:txBody>
          <a:bodyPr/>
          <a:lstStyle/>
          <a:p>
            <a:fld id="{F343A32A-436A-8143-8894-653E9845785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1A448C-6ACA-475C-962D-D663DC2D2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362200"/>
            <a:ext cx="5309235" cy="2444750"/>
          </a:xfrm>
        </p:spPr>
        <p:txBody>
          <a:bodyPr/>
          <a:lstStyle/>
          <a:p>
            <a:r>
              <a:rPr lang="en-US" dirty="0"/>
              <a:t>IST652 -SCRIPTING FOR DATA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59AAE9-62FF-4DAB-8F2D-37CBC3EDCA0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Webtraining - Introduction to Abaqus Scripting with Python - 4RealSim">
            <a:extLst>
              <a:ext uri="{FF2B5EF4-FFF2-40B4-BE49-F238E27FC236}">
                <a16:creationId xmlns:a16="http://schemas.microsoft.com/office/drawing/2014/main" id="{3839B4C2-89F6-4F17-8B41-A7EE28732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958" y="398206"/>
            <a:ext cx="6521042" cy="5801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734061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954265-50B6-41D7-AF7E-79DC3E2E3A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4354"/>
            <a:ext cx="838782" cy="35623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5E8D15-2F4B-489C-8B71-7AE06DD9D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</p:spPr>
        <p:txBody>
          <a:bodyPr>
            <a:normAutofit/>
          </a:bodyPr>
          <a:lstStyle/>
          <a:p>
            <a:r>
              <a:rPr lang="en-US" dirty="0"/>
              <a:t>IST652 – SCRIPTING FOR DATA ANALYSIS</a:t>
            </a:r>
          </a:p>
        </p:txBody>
      </p:sp>
      <p:sp>
        <p:nvSpPr>
          <p:cNvPr id="71" name="Content Placeholder 3">
            <a:extLst>
              <a:ext uri="{FF2B5EF4-FFF2-40B4-BE49-F238E27FC236}">
                <a16:creationId xmlns:a16="http://schemas.microsoft.com/office/drawing/2014/main" id="{48964030-6B03-4DD7-9ECE-65B5B9E7E9C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7200" y="1093152"/>
            <a:ext cx="5401434" cy="46123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4496F1-A27D-4673-8057-2110CE97147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7200" y="1844691"/>
            <a:ext cx="5401434" cy="3512237"/>
          </a:xfrm>
        </p:spPr>
        <p:txBody>
          <a:bodyPr>
            <a:normAutofit/>
          </a:bodyPr>
          <a:lstStyle/>
          <a:p>
            <a:r>
              <a:rPr lang="en-US" sz="2400"/>
              <a:t>The word ‘happiness’ is used to categorize the mental states of a person</a:t>
            </a:r>
          </a:p>
          <a:p>
            <a:pPr lvl="1"/>
            <a:r>
              <a:rPr lang="en-US"/>
              <a:t>It is related to positive emotions like contentment to euphoria</a:t>
            </a:r>
          </a:p>
          <a:p>
            <a:r>
              <a:rPr lang="en-US" sz="2400"/>
              <a:t>Used World Happiness Report/Twitter</a:t>
            </a:r>
          </a:p>
          <a:p>
            <a:r>
              <a:rPr lang="en-US" sz="2400"/>
              <a:t>What factors contribute to happiness and how covid affected it</a:t>
            </a:r>
          </a:p>
        </p:txBody>
      </p:sp>
      <p:pic>
        <p:nvPicPr>
          <p:cNvPr id="2050" name="Picture 2" descr="How to Be Happy: 63 Scientifically Proven Ways to Be Happier">
            <a:extLst>
              <a:ext uri="{FF2B5EF4-FFF2-40B4-BE49-F238E27FC236}">
                <a16:creationId xmlns:a16="http://schemas.microsoft.com/office/drawing/2014/main" id="{68B4E1A7-37A5-494C-8311-046F127905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8" r="11307" b="1"/>
          <a:stretch/>
        </p:blipFill>
        <p:spPr bwMode="auto">
          <a:xfrm>
            <a:off x="6096000" y="914401"/>
            <a:ext cx="6096000" cy="528251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3" name="Text Placeholder 6">
            <a:extLst>
              <a:ext uri="{FF2B5EF4-FFF2-40B4-BE49-F238E27FC236}">
                <a16:creationId xmlns:a16="http://schemas.microsoft.com/office/drawing/2014/main" id="{7BF04019-2FA5-4527-9ADC-3B5291CFDB4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988966" y="6334354"/>
            <a:ext cx="8907052" cy="35940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214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IST652 – SCRIPTING FOR DATA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51DFAA-1DFD-4288-A3F5-DF0AEC0040D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algn="ctr"/>
            <a:r>
              <a:rPr lang="en-US" dirty="0"/>
              <a:t>Project Goals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C9A2AB-BFFA-40B5-B3F0-34704B2885ED}"/>
              </a:ext>
            </a:extLst>
          </p:cNvPr>
          <p:cNvSpPr txBox="1"/>
          <p:nvPr/>
        </p:nvSpPr>
        <p:spPr>
          <a:xfrm>
            <a:off x="2139192" y="1873791"/>
            <a:ext cx="7413771" cy="3889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Who is the happiest? Who is the least happy? </a:t>
            </a:r>
            <a:endParaRPr lang="en-US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is the strongest variable on happiness? What is the least influential variable? </a:t>
            </a:r>
            <a:endParaRPr lang="en-US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How has COVID impacted the variables associated with happiness?</a:t>
            </a:r>
            <a:endParaRPr lang="en-US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are people’s overall sentiment in regards to COVID? What about the report itself?</a:t>
            </a:r>
            <a:endParaRPr lang="en-US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solidFill>
                  <a:srgbClr val="040F1A"/>
                </a:solidFill>
                <a:effectLst/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How have people’s feelings changed between 2019 and 2021?</a:t>
            </a:r>
            <a:endParaRPr lang="en-US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04546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IST652 – SCRIPTING FOR DATA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51DFAA-1DFD-4288-A3F5-DF0AEC0040D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algn="ctr"/>
            <a:r>
              <a:rPr lang="en-US" dirty="0"/>
              <a:t>Project Goals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image13.png" descr="A screenshot of a map&#10;&#10;Description automatically generated with medium confidence">
            <a:extLst>
              <a:ext uri="{FF2B5EF4-FFF2-40B4-BE49-F238E27FC236}">
                <a16:creationId xmlns:a16="http://schemas.microsoft.com/office/drawing/2014/main" id="{83DE2706-3585-4535-89C1-5982AA820A32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813320" y="967666"/>
            <a:ext cx="7726578" cy="3243294"/>
          </a:xfrm>
          <a:prstGeom prst="rect">
            <a:avLst/>
          </a:prstGeom>
          <a:ln/>
        </p:spPr>
      </p:pic>
      <p:pic>
        <p:nvPicPr>
          <p:cNvPr id="10" name="image1.png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17D5208-CA61-4836-BB74-0B0235FD01C2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93631" y="4287806"/>
            <a:ext cx="6165126" cy="1818828"/>
          </a:xfrm>
          <a:prstGeom prst="rect">
            <a:avLst/>
          </a:prstGeom>
          <a:ln/>
        </p:spPr>
      </p:pic>
      <p:pic>
        <p:nvPicPr>
          <p:cNvPr id="13" name="image2.png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9E688E4E-2838-4B0A-88D9-BD8070B57441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6258756" y="4210961"/>
            <a:ext cx="5933243" cy="189567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10291560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IST652 – SCRIPTING FOR DATA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image9.png" descr="A picture containing treemap chart&#10;&#10;Description automatically generated">
            <a:extLst>
              <a:ext uri="{FF2B5EF4-FFF2-40B4-BE49-F238E27FC236}">
                <a16:creationId xmlns:a16="http://schemas.microsoft.com/office/drawing/2014/main" id="{A6D8E000-CAC2-4FCB-98A6-5327BEF2E166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222851" y="1249779"/>
            <a:ext cx="9510251" cy="4721722"/>
          </a:xfrm>
          <a:prstGeom prst="rect">
            <a:avLst/>
          </a:prstGeom>
          <a:ln/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3BDB71-69FA-41C8-8B56-83A921EA2C46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0700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3CE62D-FE8E-4EBD-B3D2-ACC2C4A219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75329A-1DDD-45D5-9276-5CCF5F20D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IST652 – SCRIPTING FOR DATA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F8A878-05D9-40AE-B0DD-15564F043B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3BDB71-69FA-41C8-8B56-83A921EA2C46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F6154B66-AA7C-4DAC-90CD-A983F9B231F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8966" y="1010979"/>
            <a:ext cx="7583659" cy="517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4302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rrell Nelson- Fredy Reyes Final Project 1" id="{B53BF7DC-92B5-4144-800D-16DABBBB9606}" vid="{BCAA8101-2693-40F3-94A9-512023B76E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Syracuse University Template</Template>
  <TotalTime>2706</TotalTime>
  <Words>930</Words>
  <Application>Microsoft Office PowerPoint</Application>
  <PresentationFormat>Widescreen</PresentationFormat>
  <Paragraphs>132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Georgia</vt:lpstr>
      <vt:lpstr>Segoe UI</vt:lpstr>
      <vt:lpstr>Symbol</vt:lpstr>
      <vt:lpstr>Trebuchet MS</vt:lpstr>
      <vt:lpstr>Office Theme</vt:lpstr>
      <vt:lpstr>Applied Data Science Portfolio Milestone</vt:lpstr>
      <vt:lpstr>WHAT IS DATA SCIENCE</vt:lpstr>
      <vt:lpstr>GOALS</vt:lpstr>
      <vt:lpstr>IST652 -SCRIPTING FOR DATA ANALYSIS</vt:lpstr>
      <vt:lpstr>IST652 – SCRIPTING FOR DATA ANALYSIS</vt:lpstr>
      <vt:lpstr>IST652 – SCRIPTING FOR DATA ANALYSIS</vt:lpstr>
      <vt:lpstr>IST652 – SCRIPTING FOR DATA ANALYSIS</vt:lpstr>
      <vt:lpstr>IST652 – SCRIPTING FOR DATA ANALYSIS</vt:lpstr>
      <vt:lpstr>IST652 – SCRIPTING FOR DATA ANALYSIS</vt:lpstr>
      <vt:lpstr>IST652 – SCRIPTING FOR DATA ANALYSIS</vt:lpstr>
      <vt:lpstr>IST736 –TEXT MINING</vt:lpstr>
      <vt:lpstr>IST736 – TEXT MINING</vt:lpstr>
      <vt:lpstr>IST736 – TEXT MINING</vt:lpstr>
      <vt:lpstr>IST736 – TEXT MINING</vt:lpstr>
      <vt:lpstr>IST736 – TEXT MINING</vt:lpstr>
      <vt:lpstr>IST736 – TEXT MINING</vt:lpstr>
      <vt:lpstr>IST736 – TEXT MINING</vt:lpstr>
      <vt:lpstr>IST687 –INTRODUCTION TO DATA SCIENCE</vt:lpstr>
      <vt:lpstr>IST687 – INTRODUCTION TO DATA SCIENCE</vt:lpstr>
      <vt:lpstr>IST687 – INTRODUCTION TO DATA SCIENCE</vt:lpstr>
      <vt:lpstr>IST687 – INTRODUCTION TO DATA SCIENCE</vt:lpstr>
      <vt:lpstr>IST687 – INTRODUCTION TO DATA SCIENCE</vt:lpstr>
      <vt:lpstr>IST687 – INTRODUCTION TO DATA SCIENCE</vt:lpstr>
      <vt:lpstr>IST687 – INTRODUCTION TO DATA SCIENCE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Patent  Analytics Assessment of Renewable Energies</dc:title>
  <dc:creator>Darrell Nelson</dc:creator>
  <cp:lastModifiedBy>Rohini Shrivastava</cp:lastModifiedBy>
  <cp:revision>38</cp:revision>
  <dcterms:created xsi:type="dcterms:W3CDTF">2019-10-09T17:00:55Z</dcterms:created>
  <dcterms:modified xsi:type="dcterms:W3CDTF">2021-09-06T15:51:51Z</dcterms:modified>
</cp:coreProperties>
</file>

<file path=docProps/thumbnail.jpeg>
</file>